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64" r:id="rId4"/>
    <p:sldId id="266" r:id="rId5"/>
    <p:sldId id="268" r:id="rId6"/>
    <p:sldId id="270" r:id="rId7"/>
    <p:sldId id="272" r:id="rId8"/>
    <p:sldId id="273" r:id="rId9"/>
    <p:sldId id="27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6A2"/>
    <a:srgbClr val="EAEAEA"/>
    <a:srgbClr val="DBDBDB"/>
    <a:srgbClr val="AEE3F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434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20.09.2017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20.09.2017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20.09.2017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88640"/>
            <a:ext cx="8784976" cy="6480720"/>
          </a:xfrm>
          <a:prstGeom prst="rect">
            <a:avLst/>
          </a:prstGeom>
          <a:noFill/>
          <a:ln w="31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500034" y="2143116"/>
            <a:ext cx="8208912" cy="224676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2800" b="1" i="1" dirty="0" smtClean="0">
                <a:ln w="1143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Алгоритм  </a:t>
            </a:r>
            <a:r>
              <a:rPr lang="ru-RU" sz="2800" b="1" i="1" dirty="0">
                <a:ln w="1143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получения  </a:t>
            </a:r>
            <a:r>
              <a:rPr lang="ru-RU" sz="2800" b="1" i="1" dirty="0" err="1">
                <a:ln w="1143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госуслуги</a:t>
            </a:r>
            <a:r>
              <a:rPr lang="ru-RU" sz="2800" b="1" i="1" dirty="0">
                <a:ln w="1143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электронном виде </a:t>
            </a:r>
            <a:r>
              <a:rPr lang="ru-RU" sz="2800" b="1" i="1" dirty="0" smtClean="0">
                <a:ln w="1143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информационной системе </a:t>
            </a:r>
            <a:br>
              <a:rPr lang="ru-RU" sz="2800" b="1" i="1" dirty="0" smtClean="0">
                <a:ln w="1143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i="1" dirty="0" smtClean="0">
                <a:ln w="1143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«Единый портал государственных и муниципальных услуг» </a:t>
            </a:r>
            <a:r>
              <a:rPr lang="en-US" sz="2800" b="1" i="1" dirty="0" smtClean="0">
                <a:ln w="1143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b="1" i="1" dirty="0" smtClean="0">
                <a:ln w="1143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i="1" dirty="0" smtClean="0">
                <a:ln w="1143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сайте </a:t>
            </a:r>
            <a:r>
              <a:rPr lang="en-US" sz="2800" b="1" i="1" dirty="0" smtClean="0">
                <a:ln w="1143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www.gosuslugi.ru</a:t>
            </a:r>
            <a:endParaRPr lang="ru-RU" sz="2800" b="1" i="1" dirty="0">
              <a:ln w="11430"/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27584" y="1237402"/>
            <a:ext cx="71287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761750" y="422085"/>
            <a:ext cx="3778777" cy="1184649"/>
          </a:xfrm>
          <a:prstGeom prst="rect">
            <a:avLst/>
          </a:prstGeom>
          <a:noFill/>
          <a:ln>
            <a:solidFill>
              <a:schemeClr val="accent1"/>
            </a:solidFill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699722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835696" y="332656"/>
            <a:ext cx="4320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СЛОВАРЬ ТЕРМИНОВ</a:t>
            </a:r>
            <a:endParaRPr 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31540" y="740109"/>
            <a:ext cx="828092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ЭЛЕКТРОННАЯ  УСЛУГА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организация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взаимодействия между органами власти и населением, при которой подача заявления и необходимых документов для получения услуги осуществляется в электронном виде через Интернет.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ГОСУДАРСТВЕННАЯ УСЛУГА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это получение документов и сервисов от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Государства.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АВТОРИЗАЦИЯ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вход в «личный кабинет» на Портале с указанием номера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СНИЛС и пароля (кода активации).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ЗАЯВИТЕЛЬ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лицо, подающее заявление на получение услуги. Заявителем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может быть гражданин, представляющий самого себя, организацию или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другого гражданина (по доверенности).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КОД  АКТИВАЦИИ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набор из символов, с помощью которого обеспечивается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доступ к «личному кабинету».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ЛИЧНЫЙ  КАБИНЕТ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созданный пользователем Интернета раздел на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Портале, где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хранится его персональная информация</a:t>
            </a:r>
          </a:p>
        </p:txBody>
      </p:sp>
    </p:spTree>
    <p:extLst>
      <p:ext uri="{BB962C8B-B14F-4D97-AF65-F5344CB8AC3E}">
        <p14:creationId xmlns:p14="http://schemas.microsoft.com/office/powerpoint/2010/main" xmlns="" val="2438027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214282" y="0"/>
            <a:ext cx="8712968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1600" b="1" i="1" dirty="0" smtClean="0">
                <a:ln w="1143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Инструкция (алгоритм)  </a:t>
            </a:r>
            <a:r>
              <a:rPr lang="ru-RU" sz="1600" b="1" i="1" dirty="0">
                <a:ln w="1143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получения  </a:t>
            </a:r>
            <a:r>
              <a:rPr lang="ru-RU" sz="1600" b="1" i="1" dirty="0" err="1">
                <a:ln w="1143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госуслуги</a:t>
            </a:r>
            <a:r>
              <a:rPr lang="ru-RU" sz="1600" b="1" i="1" dirty="0">
                <a:ln w="1143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600" b="1" i="1" dirty="0" smtClean="0">
                <a:ln w="1143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электронном виде в информационной системе  «Единый портал государственных и муниципальных услуг» </a:t>
            </a:r>
            <a:r>
              <a:rPr lang="en-US" sz="1600" b="1" i="1" dirty="0" smtClean="0">
                <a:ln w="1143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600" b="1" i="1" dirty="0" smtClean="0">
                <a:ln w="1143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i="1" dirty="0" smtClean="0">
                <a:ln w="1143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сайте </a:t>
            </a:r>
            <a:r>
              <a:rPr lang="en-US" sz="1600" b="1" i="1" dirty="0" smtClean="0">
                <a:ln w="1143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www.gosuslugi.ru</a:t>
            </a:r>
            <a:endParaRPr lang="ru-RU" sz="1600" b="1" i="1" dirty="0">
              <a:ln w="11430"/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14282" y="1071546"/>
            <a:ext cx="8929718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Встать в электронную очередь в детский сад стало возможно в новой версии портал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госуслуг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пошаговой инструкции  описаны основные этапы процесса записи ребёнка в детский сад через интернет на сайте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госуслуг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i="1" u="sng" dirty="0" smtClean="0">
                <a:latin typeface="Times New Roman" pitchFamily="18" charset="0"/>
                <a:cs typeface="Times New Roman" pitchFamily="18" charset="0"/>
              </a:rPr>
              <a:t>Обратите внимание — для того, чтобы встать в очередь в детский сад необходимо предварительно оформить регистрацию ребенка по месту жительства. </a:t>
            </a:r>
            <a:r>
              <a:rPr lang="ru-RU" sz="1600" b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Подать заявку для оформления прописки ребенку вы также можете на портале электронных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госуслуг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600" dirty="0" smtClean="0"/>
              <a:t> </a:t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b="1" i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Подача заявки в личном кабинете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Войдите в личный кабинет портала, используя логин и пароль, полученные при регистрации.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/>
          <a:srcRect l="10742" t="4166" r="11913" b="4166"/>
          <a:stretch>
            <a:fillRect/>
          </a:stretch>
        </p:blipFill>
        <p:spPr bwMode="auto">
          <a:xfrm>
            <a:off x="1964513" y="3643314"/>
            <a:ext cx="4500594" cy="3000396"/>
          </a:xfrm>
          <a:prstGeom prst="rect">
            <a:avLst/>
          </a:prstGeom>
          <a:ln w="3175">
            <a:solidFill>
              <a:srgbClr val="0036A2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494741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214282" y="0"/>
            <a:ext cx="8712968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1600" b="1" i="1" dirty="0" smtClean="0">
                <a:ln w="1143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Инструкция (алгоритм)  </a:t>
            </a:r>
            <a:r>
              <a:rPr lang="ru-RU" sz="1600" b="1" i="1" dirty="0">
                <a:ln w="1143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получения  </a:t>
            </a:r>
            <a:r>
              <a:rPr lang="ru-RU" sz="1600" b="1" i="1" dirty="0" err="1">
                <a:ln w="1143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госуслуги</a:t>
            </a:r>
            <a:r>
              <a:rPr lang="ru-RU" sz="1600" b="1" i="1" dirty="0">
                <a:ln w="1143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600" b="1" i="1" dirty="0" smtClean="0">
                <a:ln w="1143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электронном виде в информационной системе  «Единый портал государственных и муниципальных услуг» </a:t>
            </a:r>
            <a:r>
              <a:rPr lang="en-US" sz="1600" b="1" i="1" dirty="0" smtClean="0">
                <a:ln w="1143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600" b="1" i="1" dirty="0" smtClean="0">
                <a:ln w="1143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i="1" dirty="0" smtClean="0">
                <a:ln w="1143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сайте </a:t>
            </a:r>
            <a:r>
              <a:rPr lang="en-US" sz="1600" b="1" i="1" dirty="0" smtClean="0">
                <a:ln w="1143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www.gosuslugi.ru</a:t>
            </a:r>
            <a:endParaRPr lang="ru-RU" sz="1600" b="1" i="1" dirty="0">
              <a:ln w="11430"/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0" y="857232"/>
            <a:ext cx="3357586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Услугу </a:t>
            </a:r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«Запись в детский сад»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можно найти на главной странице обновленного портала.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/>
          <a:srcRect l="9424" t="13426" r="10904" b="4166"/>
          <a:stretch>
            <a:fillRect/>
          </a:stretch>
        </p:blipFill>
        <p:spPr bwMode="auto">
          <a:xfrm>
            <a:off x="4286248" y="857232"/>
            <a:ext cx="4645705" cy="2732828"/>
          </a:xfrm>
          <a:prstGeom prst="rect">
            <a:avLst/>
          </a:prstGeom>
          <a:ln w="3175">
            <a:solidFill>
              <a:srgbClr val="0036A2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TextBox 7"/>
          <p:cNvSpPr txBox="1"/>
          <p:nvPr/>
        </p:nvSpPr>
        <p:spPr>
          <a:xfrm>
            <a:off x="0" y="3786190"/>
            <a:ext cx="3429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Так же услугу можно найти в 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"Каталоге услуг"</a:t>
            </a:r>
            <a:endParaRPr lang="ru-RU" sz="1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/>
          <a:srcRect l="11133" t="13541" r="18554" b="4166"/>
          <a:stretch>
            <a:fillRect/>
          </a:stretch>
        </p:blipFill>
        <p:spPr bwMode="auto">
          <a:xfrm>
            <a:off x="4286248" y="3714752"/>
            <a:ext cx="4660652" cy="3070048"/>
          </a:xfrm>
          <a:prstGeom prst="rect">
            <a:avLst/>
          </a:prstGeom>
          <a:ln>
            <a:solidFill>
              <a:srgbClr val="0036A2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494741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214282" y="0"/>
            <a:ext cx="8712968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1600" b="1" i="1" dirty="0" smtClean="0">
                <a:ln w="1143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Инструкция (алгоритм)  </a:t>
            </a:r>
            <a:r>
              <a:rPr lang="ru-RU" sz="1600" b="1" i="1" dirty="0">
                <a:ln w="1143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получения  </a:t>
            </a:r>
            <a:r>
              <a:rPr lang="ru-RU" sz="1600" b="1" i="1" dirty="0" err="1">
                <a:ln w="1143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госуслуги</a:t>
            </a:r>
            <a:r>
              <a:rPr lang="ru-RU" sz="1600" b="1" i="1" dirty="0">
                <a:ln w="1143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600" b="1" i="1" dirty="0" smtClean="0">
                <a:ln w="1143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электронном виде в информационной системе  «Единый портал государственных и муниципальных услуг» </a:t>
            </a:r>
            <a:r>
              <a:rPr lang="en-US" sz="1600" b="1" i="1" dirty="0" smtClean="0">
                <a:ln w="1143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600" b="1" i="1" dirty="0" smtClean="0">
                <a:ln w="1143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i="1" dirty="0" smtClean="0">
                <a:ln w="1143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сайте </a:t>
            </a:r>
            <a:r>
              <a:rPr lang="en-US" sz="1600" b="1" i="1" dirty="0" smtClean="0">
                <a:ln w="1143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www.gosuslugi.ru</a:t>
            </a:r>
            <a:endParaRPr lang="ru-RU" sz="1600" b="1" i="1" dirty="0">
              <a:ln w="11430"/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0" y="857232"/>
            <a:ext cx="335758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Для постановки в очередь в детский сад необходимо </a:t>
            </a:r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выбрать </a:t>
            </a:r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пункт "Подача заявления«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ип получения услуги — "электронная услуга" 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3786190"/>
            <a:ext cx="342902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Ваши персональные данные ФИО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, дата рождения, паспортные и контактные данные уже внесены в форму записи в детский сад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– это данные из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акаунта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личного кабинета портала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госуслуг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Вам остается указать степень родства.</a:t>
            </a:r>
            <a:endParaRPr lang="ru-RU" sz="1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2"/>
          <a:srcRect l="5859" t="12500" r="10351" b="7291"/>
          <a:stretch>
            <a:fillRect/>
          </a:stretch>
        </p:blipFill>
        <p:spPr bwMode="auto">
          <a:xfrm>
            <a:off x="4143373" y="1000108"/>
            <a:ext cx="4786346" cy="2577264"/>
          </a:xfrm>
          <a:prstGeom prst="rect">
            <a:avLst/>
          </a:prstGeom>
          <a:ln>
            <a:solidFill>
              <a:srgbClr val="0036A2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098" name="Picture 2" descr="C:\Documents and Settings\Admin\Рабочий стол\Рисунок1.jpg"/>
          <p:cNvPicPr>
            <a:picLocks noChangeAspect="1" noChangeArrowheads="1"/>
          </p:cNvPicPr>
          <p:nvPr/>
        </p:nvPicPr>
        <p:blipFill>
          <a:blip r:embed="rId3">
            <a:lum bright="-8000" contrast="18000"/>
          </a:blip>
          <a:srcRect/>
          <a:stretch>
            <a:fillRect/>
          </a:stretch>
        </p:blipFill>
        <p:spPr bwMode="auto">
          <a:xfrm>
            <a:off x="4143372" y="3742232"/>
            <a:ext cx="4756905" cy="2927080"/>
          </a:xfrm>
          <a:prstGeom prst="rect">
            <a:avLst/>
          </a:prstGeom>
          <a:ln>
            <a:solidFill>
              <a:srgbClr val="0036A2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494741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214282" y="0"/>
            <a:ext cx="8712968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1600" b="1" i="1" dirty="0" smtClean="0">
                <a:ln w="1143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Инструкция (алгоритм)  </a:t>
            </a:r>
            <a:r>
              <a:rPr lang="ru-RU" sz="1600" b="1" i="1" dirty="0">
                <a:ln w="1143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получения  </a:t>
            </a:r>
            <a:r>
              <a:rPr lang="ru-RU" sz="1600" b="1" i="1" dirty="0" err="1">
                <a:ln w="1143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госуслуги</a:t>
            </a:r>
            <a:r>
              <a:rPr lang="ru-RU" sz="1600" b="1" i="1" dirty="0">
                <a:ln w="1143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600" b="1" i="1" dirty="0" smtClean="0">
                <a:ln w="1143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электронном виде в информационной системе  «Единый портал государственных и муниципальных услуг» </a:t>
            </a:r>
            <a:r>
              <a:rPr lang="en-US" sz="1600" b="1" i="1" dirty="0" smtClean="0">
                <a:ln w="1143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600" b="1" i="1" dirty="0" smtClean="0">
                <a:ln w="1143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i="1" dirty="0" smtClean="0">
                <a:ln w="1143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сайте </a:t>
            </a:r>
            <a:r>
              <a:rPr lang="en-US" sz="1600" b="1" i="1" dirty="0" smtClean="0">
                <a:ln w="1143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www.gosuslugi.ru</a:t>
            </a:r>
            <a:endParaRPr lang="ru-RU" sz="1600" b="1" i="1" dirty="0">
              <a:ln w="11430"/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0" y="857232"/>
            <a:ext cx="335758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Персональные данные ребенка </a:t>
            </a:r>
            <a:b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В этом пункте вы указываете данные ребенка: ФИО, дату рождения, пол ребенка, серию и номер свидетельства о рождении, номер СНИЛС (при его наличии)</a:t>
            </a: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3786190"/>
            <a:ext cx="34290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Данные о регистрации ребенка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Заполните адрес проживания по которому зарегистрирован ребенок и адрес фактического места проживания,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в случае, если они не совпадают.</a:t>
            </a:r>
            <a:endParaRPr lang="ru-RU" sz="1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" name="Группа 8"/>
          <p:cNvGrpSpPr/>
          <p:nvPr/>
        </p:nvGrpSpPr>
        <p:grpSpPr>
          <a:xfrm>
            <a:off x="4143372" y="928670"/>
            <a:ext cx="4786346" cy="2714644"/>
            <a:chOff x="1214414" y="785794"/>
            <a:chExt cx="8215370" cy="5786478"/>
          </a:xfrm>
        </p:grpSpPr>
        <p:pic>
          <p:nvPicPr>
            <p:cNvPr id="11" name="Picture 7"/>
            <p:cNvPicPr>
              <a:picLocks noChangeAspect="1" noChangeArrowheads="1"/>
            </p:cNvPicPr>
            <p:nvPr/>
          </p:nvPicPr>
          <p:blipFill>
            <a:blip r:embed="rId2"/>
            <a:srcRect l="9961" t="11458" r="22656" b="4166"/>
            <a:stretch>
              <a:fillRect/>
            </a:stretch>
          </p:blipFill>
          <p:spPr bwMode="auto">
            <a:xfrm>
              <a:off x="1214414" y="785794"/>
              <a:ext cx="8215370" cy="5786478"/>
            </a:xfrm>
            <a:prstGeom prst="rect">
              <a:avLst/>
            </a:prstGeom>
            <a:ln>
              <a:solidFill>
                <a:srgbClr val="0036A2"/>
              </a:solidFill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12" name="Picture 7"/>
            <p:cNvPicPr>
              <a:picLocks noChangeAspect="1" noChangeArrowheads="1"/>
            </p:cNvPicPr>
            <p:nvPr/>
          </p:nvPicPr>
          <p:blipFill>
            <a:blip r:embed="rId2"/>
            <a:srcRect l="57930" t="25903" r="30937" b="69930"/>
            <a:stretch>
              <a:fillRect/>
            </a:stretch>
          </p:blipFill>
          <p:spPr bwMode="auto">
            <a:xfrm>
              <a:off x="2285984" y="2643182"/>
              <a:ext cx="928694" cy="1955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3" name="Picture 7"/>
            <p:cNvPicPr>
              <a:picLocks noChangeAspect="1" noChangeArrowheads="1"/>
            </p:cNvPicPr>
            <p:nvPr/>
          </p:nvPicPr>
          <p:blipFill>
            <a:blip r:embed="rId2"/>
            <a:srcRect l="57930" t="25903" r="30937" b="69930"/>
            <a:stretch>
              <a:fillRect/>
            </a:stretch>
          </p:blipFill>
          <p:spPr bwMode="auto">
            <a:xfrm>
              <a:off x="4214810" y="2643182"/>
              <a:ext cx="928694" cy="1955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4" name="Picture 7"/>
            <p:cNvPicPr>
              <a:picLocks noChangeAspect="1" noChangeArrowheads="1"/>
            </p:cNvPicPr>
            <p:nvPr/>
          </p:nvPicPr>
          <p:blipFill>
            <a:blip r:embed="rId2"/>
            <a:srcRect l="57930" t="25903" r="30937" b="69930"/>
            <a:stretch>
              <a:fillRect/>
            </a:stretch>
          </p:blipFill>
          <p:spPr bwMode="auto">
            <a:xfrm>
              <a:off x="6215074" y="2643182"/>
              <a:ext cx="928694" cy="1955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5" name="Picture 7"/>
            <p:cNvPicPr>
              <a:picLocks noChangeAspect="1" noChangeArrowheads="1"/>
            </p:cNvPicPr>
            <p:nvPr/>
          </p:nvPicPr>
          <p:blipFill>
            <a:blip r:embed="rId2"/>
            <a:srcRect l="57930" t="25903" r="30937" b="69930"/>
            <a:stretch>
              <a:fillRect/>
            </a:stretch>
          </p:blipFill>
          <p:spPr bwMode="auto">
            <a:xfrm>
              <a:off x="2285984" y="3429000"/>
              <a:ext cx="928694" cy="1955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6" name="Picture 7"/>
            <p:cNvPicPr>
              <a:picLocks noChangeAspect="1" noChangeArrowheads="1"/>
            </p:cNvPicPr>
            <p:nvPr/>
          </p:nvPicPr>
          <p:blipFill>
            <a:blip r:embed="rId3" cstate="print"/>
            <a:srcRect l="57930" t="25903" r="30937" b="69930"/>
            <a:stretch>
              <a:fillRect/>
            </a:stretch>
          </p:blipFill>
          <p:spPr bwMode="auto">
            <a:xfrm>
              <a:off x="2428860" y="6072206"/>
              <a:ext cx="428628" cy="1616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7" name="Picture 7"/>
            <p:cNvPicPr>
              <a:picLocks noChangeAspect="1" noChangeArrowheads="1"/>
            </p:cNvPicPr>
            <p:nvPr/>
          </p:nvPicPr>
          <p:blipFill>
            <a:blip r:embed="rId2"/>
            <a:srcRect l="57930" t="25903" r="30937" b="69930"/>
            <a:stretch>
              <a:fillRect/>
            </a:stretch>
          </p:blipFill>
          <p:spPr bwMode="auto">
            <a:xfrm>
              <a:off x="3286116" y="6072206"/>
              <a:ext cx="618020" cy="2331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8" name="Picture 7"/>
            <p:cNvPicPr>
              <a:picLocks noChangeAspect="1" noChangeArrowheads="1"/>
            </p:cNvPicPr>
            <p:nvPr/>
          </p:nvPicPr>
          <p:blipFill>
            <a:blip r:embed="rId2"/>
            <a:srcRect l="57930" t="25903" r="30937" b="69930"/>
            <a:stretch>
              <a:fillRect/>
            </a:stretch>
          </p:blipFill>
          <p:spPr bwMode="auto">
            <a:xfrm>
              <a:off x="4714876" y="6072206"/>
              <a:ext cx="714380" cy="2331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pic>
        <p:nvPicPr>
          <p:cNvPr id="5122" name="Picture 2" descr="C:\Documents and Settings\Admin\Рабочий стол\Рисунок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43372" y="3800287"/>
            <a:ext cx="4756154" cy="2959988"/>
          </a:xfrm>
          <a:prstGeom prst="rect">
            <a:avLst/>
          </a:prstGeom>
          <a:ln>
            <a:solidFill>
              <a:srgbClr val="0036A2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4947417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214282" y="0"/>
            <a:ext cx="8712968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1600" b="1" i="1" dirty="0" smtClean="0">
                <a:ln w="1143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Инструкция (алгоритм)  </a:t>
            </a:r>
            <a:r>
              <a:rPr lang="ru-RU" sz="1600" b="1" i="1" dirty="0">
                <a:ln w="1143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получения  </a:t>
            </a:r>
            <a:r>
              <a:rPr lang="ru-RU" sz="1600" b="1" i="1" dirty="0" err="1">
                <a:ln w="1143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госуслуги</a:t>
            </a:r>
            <a:r>
              <a:rPr lang="ru-RU" sz="1600" b="1" i="1" dirty="0">
                <a:ln w="1143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600" b="1" i="1" dirty="0" smtClean="0">
                <a:ln w="1143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электронном виде в информационной системе  «Единый портал государственных и муниципальных услуг» </a:t>
            </a:r>
            <a:r>
              <a:rPr lang="en-US" sz="1600" b="1" i="1" dirty="0" smtClean="0">
                <a:ln w="1143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600" b="1" i="1" dirty="0" smtClean="0">
                <a:ln w="1143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i="1" dirty="0" smtClean="0">
                <a:ln w="1143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сайте </a:t>
            </a:r>
            <a:r>
              <a:rPr lang="en-US" sz="1600" b="1" i="1" dirty="0" smtClean="0">
                <a:ln w="1143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www.gosuslugi.ru</a:t>
            </a:r>
            <a:endParaRPr lang="ru-RU" sz="1600" b="1" i="1" dirty="0">
              <a:ln w="11430"/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0" y="857232"/>
            <a:ext cx="392905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Выбор предпочитаемого детского сада </a:t>
            </a:r>
            <a:b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На карте города выберите желаемый детский сад в соответствии с Постановлением №1164 "О закреплении территорий городского округа - город Мичуринск Тамбовской области за муниципальными образовательными организациями, реализующими образовательные программы дошкольного образования" от 31.05.2016 года и данными о регистрации ребенка.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4500570"/>
            <a:ext cx="414337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Параметры зачисления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Необходимо выбрать учебный год, с которого Вы планируете отдать ребенка в детский сад</a:t>
            </a:r>
            <a:r>
              <a:rPr lang="ru-RU" sz="1600" b="1" i="1" u="sng" dirty="0" smtClean="0">
                <a:latin typeface="Times New Roman" pitchFamily="18" charset="0"/>
                <a:cs typeface="Times New Roman" pitchFamily="18" charset="0"/>
              </a:rPr>
              <a:t>,  при необходимости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пецифику группы (общеобразовательная, оздоровительная или компенсационная). 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i="1" u="sng" dirty="0" smtClean="0">
                <a:latin typeface="Times New Roman" pitchFamily="18" charset="0"/>
                <a:cs typeface="Times New Roman" pitchFamily="18" charset="0"/>
              </a:rPr>
              <a:t>Так же при подаче заявления вам необходимо указать наличие льгот.</a:t>
            </a: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" name="Picture 9"/>
          <p:cNvPicPr>
            <a:picLocks noChangeAspect="1" noChangeArrowheads="1"/>
          </p:cNvPicPr>
          <p:nvPr/>
        </p:nvPicPr>
        <p:blipFill>
          <a:blip r:embed="rId2"/>
          <a:srcRect l="9961" t="15527" r="24139" b="5208"/>
          <a:stretch>
            <a:fillRect/>
          </a:stretch>
        </p:blipFill>
        <p:spPr bwMode="auto">
          <a:xfrm>
            <a:off x="4926050" y="785794"/>
            <a:ext cx="4012319" cy="2714644"/>
          </a:xfrm>
          <a:prstGeom prst="rect">
            <a:avLst/>
          </a:prstGeom>
          <a:ln>
            <a:solidFill>
              <a:srgbClr val="0036A2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" name="Picture 10"/>
          <p:cNvPicPr>
            <a:picLocks noChangeAspect="1" noChangeArrowheads="1"/>
          </p:cNvPicPr>
          <p:nvPr/>
        </p:nvPicPr>
        <p:blipFill>
          <a:blip r:embed="rId3">
            <a:lum bright="-7000" contrast="12000"/>
          </a:blip>
          <a:srcRect l="4687" t="12500" r="32031" b="5208"/>
          <a:stretch>
            <a:fillRect/>
          </a:stretch>
        </p:blipFill>
        <p:spPr bwMode="auto">
          <a:xfrm>
            <a:off x="4929190" y="3643314"/>
            <a:ext cx="3996911" cy="2923666"/>
          </a:xfrm>
          <a:prstGeom prst="rect">
            <a:avLst/>
          </a:prstGeom>
          <a:ln>
            <a:solidFill>
              <a:srgbClr val="0036A2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494741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214282" y="0"/>
            <a:ext cx="8712968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1600" b="1" i="1" dirty="0" smtClean="0">
                <a:ln w="1143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Инструкция (алгоритм)  </a:t>
            </a:r>
            <a:r>
              <a:rPr lang="ru-RU" sz="1600" b="1" i="1" dirty="0">
                <a:ln w="1143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получения  </a:t>
            </a:r>
            <a:r>
              <a:rPr lang="ru-RU" sz="1600" b="1" i="1" dirty="0" err="1">
                <a:ln w="1143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госуслуги</a:t>
            </a:r>
            <a:r>
              <a:rPr lang="ru-RU" sz="1600" b="1" i="1" dirty="0">
                <a:ln w="1143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600" b="1" i="1" dirty="0" smtClean="0">
                <a:ln w="1143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электронном виде в информационной системе  «Единый портал государственных и муниципальных услуг» </a:t>
            </a:r>
            <a:r>
              <a:rPr lang="en-US" sz="1600" b="1" i="1" dirty="0" smtClean="0">
                <a:ln w="1143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600" b="1" i="1" dirty="0" smtClean="0">
                <a:ln w="1143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i="1" dirty="0" smtClean="0">
                <a:ln w="1143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сайте </a:t>
            </a:r>
            <a:r>
              <a:rPr lang="en-US" sz="1600" b="1" i="1" dirty="0" smtClean="0">
                <a:ln w="1143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www.gosuslugi.ru</a:t>
            </a:r>
            <a:endParaRPr lang="ru-RU" sz="1600" b="1" i="1" dirty="0">
              <a:ln w="11430"/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0" y="857232"/>
            <a:ext cx="492919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Копии документов для оформления заявки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Можно воспользоваться возможностями раздела  и загрузить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сканкопии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всех необходимых документов:</a:t>
            </a:r>
            <a:r>
              <a:rPr lang="ru-RU" sz="1600" dirty="0" smtClean="0"/>
              <a:t> 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документ, удостоверяющий личность родителей (законных представителей);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-документ, подтверждающий право заявителей предоставлять интересы ребенка 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(в случае, если заявитель не является родителем ребенка);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 свидетельство о рождении ребенка ;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-документ, подтверждающий место проживания ребенка по указанному адресу ;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документ, подтверждающий право (льготу) родителям (законным представителям) на внеочередное или первоочередное предоставление места в ДОУ;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 документ, подтверждающий необходимость зачисления в группу оздоровительной направленности (при наличии потребности);</a:t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-заключение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психолого-медико-педагогической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комиссии для постановки на учет в группы компенсирующей направленности (при наличии потребности).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11"/>
          <p:cNvPicPr>
            <a:picLocks noChangeAspect="1" noChangeArrowheads="1"/>
          </p:cNvPicPr>
          <p:nvPr/>
        </p:nvPicPr>
        <p:blipFill>
          <a:blip r:embed="rId2"/>
          <a:srcRect l="10547" t="13541" r="29687" b="16667"/>
          <a:stretch>
            <a:fillRect/>
          </a:stretch>
        </p:blipFill>
        <p:spPr bwMode="auto">
          <a:xfrm>
            <a:off x="4714876" y="857232"/>
            <a:ext cx="4241499" cy="2786082"/>
          </a:xfrm>
          <a:prstGeom prst="rect">
            <a:avLst/>
          </a:prstGeom>
          <a:ln>
            <a:solidFill>
              <a:srgbClr val="0036A2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4947417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214282" y="0"/>
            <a:ext cx="8712968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1600" b="1" i="1" dirty="0" smtClean="0">
                <a:ln w="1143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Инструкция (алгоритм)  </a:t>
            </a:r>
            <a:r>
              <a:rPr lang="ru-RU" sz="1600" b="1" i="1" dirty="0">
                <a:ln w="1143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получения  </a:t>
            </a:r>
            <a:r>
              <a:rPr lang="ru-RU" sz="1600" b="1" i="1" dirty="0" err="1">
                <a:ln w="1143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госуслуги</a:t>
            </a:r>
            <a:r>
              <a:rPr lang="ru-RU" sz="1600" b="1" i="1" dirty="0">
                <a:ln w="1143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600" b="1" i="1" dirty="0" smtClean="0">
                <a:ln w="1143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электронном виде в информационной системе  «Единый портал государственных и муниципальных услуг» </a:t>
            </a:r>
            <a:r>
              <a:rPr lang="en-US" sz="1600" b="1" i="1" dirty="0" smtClean="0">
                <a:ln w="1143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600" b="1" i="1" dirty="0" smtClean="0">
                <a:ln w="1143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i="1" dirty="0" smtClean="0">
                <a:ln w="1143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сайте </a:t>
            </a:r>
            <a:r>
              <a:rPr lang="en-US" sz="1600" b="1" i="1" dirty="0" smtClean="0">
                <a:ln w="11430"/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www.gosuslugi.ru</a:t>
            </a:r>
            <a:endParaRPr lang="ru-RU" sz="1600" b="1" i="1" dirty="0">
              <a:ln w="11430"/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0" y="857232"/>
            <a:ext cx="43576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4348" y="1214422"/>
            <a:ext cx="5429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142844" y="857232"/>
            <a:ext cx="8786874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Внимательно проверьте все указанные вами данные и подтвердите свое согласие на их обработку.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После клика по кнопке «Подать заявление», информация отправляется на проверку данных на портал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госуслуги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завершения административной процедуры «Прием, рассмотрение и регистрация заявления о постановке на учет и зачислении ребенка в ДОО» и выдачи оригинала  уведомления о постановке ребенка на учет для зачисления в ДОО г. Мичуринска необходимо обратиться </a:t>
            </a:r>
            <a:r>
              <a:rPr lang="ru-RU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комиссию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приему заявлений по  адресу: </a:t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Мичуринск, ул. Советская, д. 282(здание ГДМ «Космос»).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Режим  работы  комиссии:  </a:t>
            </a:r>
            <a:r>
              <a:rPr lang="ru-RU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понедельник  –  пятница  с  9.00  до  17.00, суббота, воскресенье – выходные дни. </a:t>
            </a:r>
            <a:br>
              <a:rPr lang="ru-RU" sz="1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9474171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4F4F4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697</TotalTime>
  <Words>300</Words>
  <Application>Microsoft Office PowerPoint</Application>
  <PresentationFormat>Экран (4:3)</PresentationFormat>
  <Paragraphs>31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Юлия</dc:creator>
  <cp:lastModifiedBy>Admin</cp:lastModifiedBy>
  <cp:revision>46</cp:revision>
  <dcterms:created xsi:type="dcterms:W3CDTF">2015-06-06T10:29:51Z</dcterms:created>
  <dcterms:modified xsi:type="dcterms:W3CDTF">2017-09-20T08:34:27Z</dcterms:modified>
</cp:coreProperties>
</file>